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57" r:id="rId9"/>
    <p:sldId id="258" r:id="rId10"/>
    <p:sldId id="259" r:id="rId11"/>
    <p:sldId id="260" r:id="rId12"/>
    <p:sldId id="261" r:id="rId13"/>
    <p:sldId id="281" r:id="rId14"/>
    <p:sldId id="282" r:id="rId15"/>
    <p:sldId id="265" r:id="rId16"/>
    <p:sldId id="278" r:id="rId17"/>
    <p:sldId id="279" r:id="rId18"/>
    <p:sldId id="280" r:id="rId19"/>
    <p:sldId id="264" r:id="rId20"/>
    <p:sldId id="263" r:id="rId21"/>
    <p:sldId id="274" r:id="rId22"/>
    <p:sldId id="277" r:id="rId23"/>
    <p:sldId id="283" r:id="rId24"/>
    <p:sldId id="284" r:id="rId25"/>
    <p:sldId id="285" r:id="rId26"/>
    <p:sldId id="26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-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1CA5-3AEE-42FF-ADD1-151B13059556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3B631-BD0B-4D61-9710-1162523A25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13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717F6-BB99-4022-A43A-63EFC067F4D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84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Мгновенный обмен сообщениями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messaging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месенджер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популярное приложение среди пользователей Интернета,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XMPP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протоколом обмена мгновенными сообщениями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Простая архитектура XMPP, состоящая из сервера и двух клиентов.(представлена на рисунке 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Клиент с уникальным именем связывается с другим клиентом с уникальным именем через связанный сервер. Каждый клиент реализует клиентскую форму протокола, где сервер обеспечивает возможность маршрутизации. Рисунок - иллюстрирует эту простую архитектуру. В этом случае каждый клиент является частью одного домена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discovery.nasa.guv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XMPP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поддерживает так же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групповые многопользовательские чаты. Благодаря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многопортийному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общению могут быть реализованы функции, аналогичные микроблогам, предоставляемым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Но текст не единственные данные, которые могут быть переданы через XMPP. Другие формы общения могут включать аудио, изображения и видео данные.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717F6-BB99-4022-A43A-63EFC067F4D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72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96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69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лектор сле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7101" cy="1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8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лектор сле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1E5457D-1A65-4814-B82B-2C09539FDD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1273" y="212652"/>
            <a:ext cx="8527349" cy="24720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pPr lvl="0"/>
            <a:r>
              <a:rPr lang="ru-RU" dirty="0"/>
              <a:t>Название дисциплины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243EB0EA-B14F-4F7C-A662-195D09977A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74" y="3593804"/>
            <a:ext cx="8527349" cy="115894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pPr lvl="0"/>
            <a:r>
              <a:rPr lang="ru-RU" dirty="0"/>
              <a:t>ФИО лектора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6657CA8C-522E-4429-B65F-6D6FE560E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1274" y="5652977"/>
            <a:ext cx="8527349" cy="51390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pPr lvl="0"/>
            <a:r>
              <a:rPr lang="ru-RU" dirty="0"/>
              <a:t>Контактный </a:t>
            </a:r>
            <a:r>
              <a:rPr lang="en-US" dirty="0"/>
              <a:t>e-mail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7D9F4617-139A-49F3-B340-15C00D7D39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1274" y="5117804"/>
            <a:ext cx="8527349" cy="51390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pPr lvl="0"/>
            <a:r>
              <a:rPr lang="ru-RU" dirty="0"/>
              <a:t>Звание, должность, место работы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7101" cy="1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35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73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3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61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04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8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2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2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9C4CC-7935-480C-B0DE-569C577E0EA4}" type="datetimeFigureOut">
              <a:rPr lang="ru-RU" smtClean="0"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EE80B-2E00-4FF2-B624-CC85A42D0C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31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rusal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epik.org/9171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9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2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rusalm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epik.org/91715" TargetMode="External"/><Relationship Id="rId4" Type="http://schemas.openxmlformats.org/officeDocument/2006/relationships/hyperlink" Target="https://github.com/RusAl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2705" y="-530723"/>
            <a:ext cx="10271589" cy="2387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Пишем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свой мессенджер на основе современных технологий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625788" y="2995076"/>
            <a:ext cx="1017534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 smtClean="0"/>
              <a:t>Русаков Алексей</a:t>
            </a:r>
            <a:endParaRPr lang="ru-RU" sz="3600" b="1" dirty="0"/>
          </a:p>
        </p:txBody>
      </p:sp>
      <p:pic>
        <p:nvPicPr>
          <p:cNvPr id="5122" name="Picture 2" descr="https://b1.vestifinance.ru/c/355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85" y="2104545"/>
            <a:ext cx="5229335" cy="2475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688541" y="5271474"/>
            <a:ext cx="71421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hlinkClick r:id="rId3"/>
              </a:rPr>
              <a:t>vk.com/</a:t>
            </a:r>
            <a:r>
              <a:rPr lang="ru-RU" sz="2800" dirty="0" err="1" smtClean="0">
                <a:hlinkClick r:id="rId3"/>
              </a:rPr>
              <a:t>rusalm</a:t>
            </a:r>
            <a:endParaRPr lang="en-US" sz="2800" dirty="0" smtClean="0">
              <a:hlinkClick r:id="rId3"/>
            </a:endParaRPr>
          </a:p>
          <a:p>
            <a:r>
              <a:rPr lang="en-US" sz="2800" dirty="0" smtClean="0">
                <a:hlinkClick r:id="rId4"/>
              </a:rPr>
              <a:t>stepik.org/91715</a:t>
            </a:r>
            <a:endParaRPr lang="en-US" sz="2800" dirty="0"/>
          </a:p>
          <a:p>
            <a:r>
              <a:rPr lang="en-US" sz="2800" dirty="0" smtClean="0">
                <a:hlinkClick r:id="rId3"/>
              </a:rPr>
              <a:t>github.com/RusAl84/</a:t>
            </a:r>
            <a:r>
              <a:rPr lang="en-US" sz="2800" dirty="0" err="1" smtClean="0">
                <a:hlinkClick r:id="rId3"/>
              </a:rPr>
              <a:t>MyMessengerMasterClass</a:t>
            </a:r>
            <a:endParaRPr lang="en-US" sz="2800" dirty="0" smtClean="0">
              <a:hlinkClick r:id="rId3"/>
            </a:endParaRPr>
          </a:p>
          <a:p>
            <a:endParaRPr lang="en-US" sz="2800" dirty="0" smtClean="0">
              <a:hlinkClick r:id="rId3"/>
            </a:endParaRPr>
          </a:p>
          <a:p>
            <a:endParaRPr lang="en-US" sz="2800" dirty="0" smtClean="0">
              <a:hlinkClick r:id="rId3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196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https://i.ytimg.com/vi/vdZ2wUJWtpY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35" y="2997255"/>
            <a:ext cx="5725468" cy="32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4239" y="96616"/>
            <a:ext cx="7074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Linux Libertine"/>
              </a:rPr>
              <a:t>Интегрированная среда разработки</a:t>
            </a:r>
            <a:endParaRPr lang="ru-RU" sz="3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10244" name="Picture 4" descr="https://pbs.twimg.com/media/EJT_4-yWsAAYW3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45" y="936416"/>
            <a:ext cx="3793354" cy="213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amo.githubusercontent.com/1880cfb79c07d027feb34210f3ea2feaa695f494cf435f4b0d230b2a2e4cf27b/68747470733a2f2f6469676974616c736b796e65742e72752f436f6e74656e742f496d616765732f546f6f6c732f632d73686172702e706e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48" y="3877241"/>
            <a:ext cx="1514547" cy="17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g.pngio.com/c-sticker-c-plus-plus-png-528_5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9" y="3675058"/>
            <a:ext cx="1864971" cy="18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unlix.ru/wp-content/uploads/2019/08/git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169" y="1273022"/>
            <a:ext cx="1727558" cy="17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2.bp.blogspot.com/-qChgSBr-Nj4/Vt8hln1-w5I/AAAAAAAAAg4/Xz7W8-5htFk/s1600/rider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48" y="1202971"/>
            <a:ext cx="1658737" cy="16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https://i.ytimg.com/vi/vdZ2wUJWtpY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5" y="3910081"/>
            <a:ext cx="5725468" cy="32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99151" y="106648"/>
            <a:ext cx="7074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Linux Libertine"/>
              </a:rPr>
              <a:t>Интегрированная среда разработки</a:t>
            </a:r>
            <a:endParaRPr lang="ru-RU" sz="3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11266" name="Picture 2" descr="https://img.evbuc.com/https%3A%2F%2Fcdn.evbuc.com%2Fimages%2F52050267%2F257787996168%2F1%2Foriginal.jpg?auto=compress&amp;s=b6b894e8ba8d38731c04702c555f0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88" y="661303"/>
            <a:ext cx="5771707" cy="28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www.qbssoftware.com/image/cache/catalog/qbs/jbpycharm-1000x1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038" y="2937727"/>
            <a:ext cx="2082477" cy="20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pythonist.ru/wp-content/uploads/2020/05/sublimetext1200x6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928" y="3340876"/>
            <a:ext cx="3471722" cy="17358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10 Лучших IDE для 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929" y="522031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unlix.ru/wp-content/uploads/2019/08/git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03" y="2294667"/>
            <a:ext cx="1727558" cy="17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d2v9k5u4v94ulw.cloudfront.net/small_light(dw=1956,dh=796,da=s,ds=s,cw=1956,ch=796,cc=FFFFFF)/assets/images/3607844/original/2229f777-7512-45bf-90a3-815782aeec5a?15534432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096" y="3228032"/>
            <a:ext cx="3688475" cy="15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039983" y="153111"/>
            <a:ext cx="7074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Linux Libertine"/>
              </a:rPr>
              <a:t>Интегрированная среда разработки</a:t>
            </a:r>
            <a:endParaRPr lang="ru-RU" sz="3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12290" name="Picture 2" descr="https://cdn-images-1.medium.com/max/514/1*AcfbwEQrrF-i-os97N6Ex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63" y="737886"/>
            <a:ext cx="4895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oftmap.ru/upload/iblock/23e/23ed7e41fd6f47b0a1fcac2cd7de6607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3" y="4531956"/>
            <a:ext cx="2069631" cy="20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https://i.pinimg.com/736x/98/0b/a0/980ba07956ccfdf81b5060b1795cdca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2" y="2434371"/>
            <a:ext cx="1184708" cy="16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7976" y="281253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+</a:t>
            </a:r>
            <a:endParaRPr lang="ru-RU" sz="4800" b="1" dirty="0"/>
          </a:p>
        </p:txBody>
      </p:sp>
      <p:pic>
        <p:nvPicPr>
          <p:cNvPr id="12294" name="Picture 6" descr="https://upload.wikimedia.org/wikipedia/commons/d/d7/WebStor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81" y="4796577"/>
            <a:ext cx="1661160" cy="16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s://www.tadviser.ru/images/3/36/Golang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9" y="2490486"/>
            <a:ext cx="2936600" cy="11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unlix.ru/wp-content/uploads/2019/08/git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95" y="5001476"/>
            <a:ext cx="1727558" cy="17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letsclearitup.com.ua/wp-content/uploads/2015/10/SVN.png">
            <a:extLst>
              <a:ext uri="{FF2B5EF4-FFF2-40B4-BE49-F238E27FC236}">
                <a16:creationId xmlns:a16="http://schemas.microsoft.com/office/drawing/2014/main" id="{7FD1AE26-DA91-4AAE-939C-1017F1B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81" y="5087805"/>
            <a:ext cx="2839728" cy="14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ogowiki.net/wp-content/uploads/2017/11/GIT-Logo-1-3719.jpg">
            <a:extLst>
              <a:ext uri="{FF2B5EF4-FFF2-40B4-BE49-F238E27FC236}">
                <a16:creationId xmlns:a16="http://schemas.microsoft.com/office/drawing/2014/main" id="{6D60D632-DD85-486B-BB80-27CE012B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94" y="4454185"/>
            <a:ext cx="2015383" cy="201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static2.businessinsider.com/image/56d9fcaf2e52651c008bb97b-999-749/screen-shot-2016-03-04-at-4.21.58-pm.png">
            <a:extLst>
              <a:ext uri="{FF2B5EF4-FFF2-40B4-BE49-F238E27FC236}">
                <a16:creationId xmlns:a16="http://schemas.microsoft.com/office/drawing/2014/main" id="{D4D39C37-CA1D-4BA5-9B61-6DD74D6DE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8236146" y="1094381"/>
            <a:ext cx="3220691" cy="48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tatic2.businessinsider.com/image/56d9fcaf2e52651c008bb97b-999-749/screen-shot-2016-03-04-at-4.21.58-pm.png">
            <a:extLst>
              <a:ext uri="{FF2B5EF4-FFF2-40B4-BE49-F238E27FC236}">
                <a16:creationId xmlns:a16="http://schemas.microsoft.com/office/drawing/2014/main" id="{6CDBE9F4-1F08-4778-988F-54DD9330F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622483">
            <a:off x="2306588" y="1479144"/>
            <a:ext cx="2712838" cy="423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749A3-F1A9-4AD1-A63C-174FA8F0C581}"/>
              </a:ext>
            </a:extLst>
          </p:cNvPr>
          <p:cNvSpPr txBox="1"/>
          <p:nvPr/>
        </p:nvSpPr>
        <p:spPr>
          <a:xfrm>
            <a:off x="4249394" y="547659"/>
            <a:ext cx="6583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системы управления версиями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5A00E-6D9C-44CE-9260-68C79497CADC}"/>
              </a:ext>
            </a:extLst>
          </p:cNvPr>
          <p:cNvSpPr txBox="1"/>
          <p:nvPr/>
        </p:nvSpPr>
        <p:spPr>
          <a:xfrm>
            <a:off x="2096130" y="1955783"/>
            <a:ext cx="3416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/>
            </a:lvl1pPr>
          </a:lstStyle>
          <a:p>
            <a:r>
              <a:rPr lang="ru-RU" dirty="0"/>
              <a:t>распределенные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9C3E0-A85C-46DF-B772-6D8016AE80A1}"/>
              </a:ext>
            </a:extLst>
          </p:cNvPr>
          <p:cNvSpPr txBox="1"/>
          <p:nvPr/>
        </p:nvSpPr>
        <p:spPr>
          <a:xfrm>
            <a:off x="8446473" y="1797000"/>
            <a:ext cx="468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централизованные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7B2BAD0-0AE6-4197-9FF8-3A75345DCAB9}"/>
              </a:ext>
            </a:extLst>
          </p:cNvPr>
          <p:cNvCxnSpPr/>
          <p:nvPr/>
        </p:nvCxnSpPr>
        <p:spPr>
          <a:xfrm flipH="1">
            <a:off x="5293580" y="1301937"/>
            <a:ext cx="686292" cy="624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2B092C2-B2F8-497C-8DFF-C97EF41740C2}"/>
              </a:ext>
            </a:extLst>
          </p:cNvPr>
          <p:cNvCxnSpPr>
            <a:cxnSpLocks/>
          </p:cNvCxnSpPr>
          <p:nvPr/>
        </p:nvCxnSpPr>
        <p:spPr>
          <a:xfrm>
            <a:off x="7720181" y="1301711"/>
            <a:ext cx="955321" cy="51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s://cdn-images-1.medium.com/max/1200/1*ZzbnFQwpF00mZYZpTi4nQA.jpeg">
            <a:extLst>
              <a:ext uri="{FF2B5EF4-FFF2-40B4-BE49-F238E27FC236}">
                <a16:creationId xmlns:a16="http://schemas.microsoft.com/office/drawing/2014/main" id="{CC9FB27B-3ACC-4E3E-B322-E80AF1BF9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9850" y="4882218"/>
            <a:ext cx="1270300" cy="137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ossil SCM logo.svg">
            <a:extLst>
              <a:ext uri="{FF2B5EF4-FFF2-40B4-BE49-F238E27FC236}">
                <a16:creationId xmlns:a16="http://schemas.microsoft.com/office/drawing/2014/main" id="{F5975C3F-A913-4082-8B53-D712F5C3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92" y="5005367"/>
            <a:ext cx="937314" cy="12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92A1-C231-4D9E-8922-7296E4AF4A5B}"/>
              </a:ext>
            </a:extLst>
          </p:cNvPr>
          <p:cNvSpPr txBox="1"/>
          <p:nvPr/>
        </p:nvSpPr>
        <p:spPr>
          <a:xfrm>
            <a:off x="10543610" y="5399437"/>
            <a:ext cx="86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CVS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8672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EA892-53BB-42AC-B4C4-3BF270807E01}"/>
              </a:ext>
            </a:extLst>
          </p:cNvPr>
          <p:cNvSpPr txBox="1">
            <a:spLocks/>
          </p:cNvSpPr>
          <p:nvPr/>
        </p:nvSpPr>
        <p:spPr>
          <a:xfrm>
            <a:off x="1945695" y="904669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Методология разработки </a:t>
            </a:r>
            <a:r>
              <a:rPr lang="en-US" b="1" dirty="0" err="1" smtClean="0"/>
              <a:t>GitFlow</a:t>
            </a:r>
            <a:endParaRPr lang="ru-RU" b="1" dirty="0"/>
          </a:p>
        </p:txBody>
      </p:sp>
      <p:pic>
        <p:nvPicPr>
          <p:cNvPr id="3" name="Picture 4" descr="https://raw.githubusercontent.com/OpenWaterProject/riffle_328-design-philosophy/master/pics/gitflow.png">
            <a:extLst>
              <a:ext uri="{FF2B5EF4-FFF2-40B4-BE49-F238E27FC236}">
                <a16:creationId xmlns:a16="http://schemas.microsoft.com/office/drawing/2014/main" id="{CF066C06-0C97-49BF-8070-439FCE90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88" y="1852406"/>
            <a:ext cx="7629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mg.evbuc.com/https%3A%2F%2Fcdn.evbuc.com%2Fimages%2F52050267%2F257787996168%2F1%2Foriginal.jpg?auto=compress&amp;s=b6b894e8ba8d38731c04702c555f01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64" y="4424427"/>
            <a:ext cx="3028114" cy="15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g.evbuc.com/https%3A%2F%2Fcdn.evbuc.com%2Fimages%2F52050267%2F257787996168%2F1%2Foriginal.jpg?auto=compress&amp;s=b6b894e8ba8d38731c04702c555f0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02" y="3440632"/>
            <a:ext cx="2630064" cy="13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1880558" y="212725"/>
            <a:ext cx="10311442" cy="2471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 smtClean="0"/>
              <a:t>Принцип работы мессенджера</a:t>
            </a:r>
            <a:endParaRPr lang="ru-RU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75278" y="2519680"/>
            <a:ext cx="3962400" cy="22250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Сервер</a:t>
            </a:r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GetMessage</a:t>
            </a:r>
            <a:r>
              <a:rPr lang="en-US" sz="2400" b="1" dirty="0" smtClean="0"/>
              <a:t>(int 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SendMessage</a:t>
            </a:r>
            <a:r>
              <a:rPr lang="en-US" sz="2400" b="1" dirty="0" smtClean="0"/>
              <a:t>(&lt;Message&gt;)</a:t>
            </a:r>
          </a:p>
          <a:p>
            <a:pPr algn="ctr"/>
            <a:endParaRPr lang="en-US" sz="2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72106" y="1038874"/>
            <a:ext cx="2641600" cy="6312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Клиент на </a:t>
            </a:r>
            <a:r>
              <a:rPr lang="en-US" b="1" dirty="0" smtClean="0"/>
              <a:t>C#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99148" y="3064512"/>
            <a:ext cx="2641600" cy="6482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Клиент на </a:t>
            </a:r>
            <a:r>
              <a:rPr lang="en-US" b="1" dirty="0" smtClean="0"/>
              <a:t>Python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01855" y="4990797"/>
            <a:ext cx="2641600" cy="6273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Клиент на </a:t>
            </a:r>
            <a:r>
              <a:rPr lang="en-US" b="1" dirty="0" smtClean="0"/>
              <a:t>JS</a:t>
            </a:r>
          </a:p>
        </p:txBody>
      </p:sp>
      <p:sp>
        <p:nvSpPr>
          <p:cNvPr id="11" name="Стрелка вправо 10"/>
          <p:cNvSpPr/>
          <p:nvPr/>
        </p:nvSpPr>
        <p:spPr>
          <a:xfrm rot="2859515">
            <a:off x="4837490" y="2154065"/>
            <a:ext cx="1391529" cy="30027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20041573">
            <a:off x="4539211" y="4785228"/>
            <a:ext cx="1499423" cy="30027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638695" y="3713272"/>
            <a:ext cx="1453494" cy="3256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8" descr="https://d2v9k5u4v94ulw.cloudfront.net/small_light(dw=1956,dh=796,da=s,ds=s,cw=1956,ch=796,cc=FFFFFF)/assets/images/3607844/original/2229f777-7512-45bf-90a3-815782aeec5a?15534432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22" y="5876273"/>
            <a:ext cx="2134073" cy="86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https://i.pinimg.com/736x/98/0b/a0/980ba07956ccfdf81b5060b1795cdca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71" y="5938484"/>
            <a:ext cx="592354" cy="8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s://www.tadviser.ru/images/3/36/Golang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56" y="5618192"/>
            <a:ext cx="2040542" cy="8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camo.githubusercontent.com/1880cfb79c07d027feb34210f3ea2feaa695f494cf435f4b0d230b2a2e4cf27b/68747470733a2f2f6469676974616c736b796e65742e72752f436f6e74656e742f496d616765732f546f6f6c732f632d73686172702e706e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30" y="1703230"/>
            <a:ext cx="769651" cy="8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camo.githubusercontent.com/1880cfb79c07d027feb34210f3ea2feaa695f494cf435f4b0d230b2a2e4cf27b/68747470733a2f2f6469676974616c736b796e65742e72752f436f6e74656e742f496d616765732f546f6f6c732f632d73686172702e706e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05" y="4867809"/>
            <a:ext cx="769651" cy="8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038600" y="149126"/>
            <a:ext cx="8397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43434"/>
                </a:solidFill>
                <a:latin typeface="Fira Sans"/>
              </a:rPr>
              <a:t>Результат опроса разработчиков </a:t>
            </a:r>
            <a:r>
              <a:rPr lang="en-US" sz="3200" dirty="0" smtClean="0">
                <a:solidFill>
                  <a:srgbClr val="343434"/>
                </a:solidFill>
                <a:latin typeface="Fira Sans"/>
              </a:rPr>
              <a:t/>
            </a:r>
            <a:br>
              <a:rPr lang="en-US" sz="3200" dirty="0" smtClean="0">
                <a:solidFill>
                  <a:srgbClr val="343434"/>
                </a:solidFill>
                <a:latin typeface="Fira Sans"/>
              </a:rPr>
            </a:br>
            <a:r>
              <a:rPr lang="ru-RU" sz="3200" dirty="0" smtClean="0">
                <a:solidFill>
                  <a:srgbClr val="343434"/>
                </a:solidFill>
                <a:latin typeface="Fira Sans"/>
              </a:rPr>
              <a:t>на </a:t>
            </a:r>
            <a:r>
              <a:rPr lang="ru-RU" sz="3200" dirty="0" err="1">
                <a:solidFill>
                  <a:srgbClr val="343434"/>
                </a:solidFill>
                <a:latin typeface="Fira Sans"/>
              </a:rPr>
              <a:t>Stack</a:t>
            </a:r>
            <a:r>
              <a:rPr lang="ru-RU" sz="3200" dirty="0">
                <a:solidFill>
                  <a:srgbClr val="343434"/>
                </a:solidFill>
                <a:latin typeface="Fira Sans"/>
              </a:rPr>
              <a:t> </a:t>
            </a:r>
            <a:r>
              <a:rPr lang="ru-RU" sz="3200" dirty="0" err="1">
                <a:solidFill>
                  <a:srgbClr val="343434"/>
                </a:solidFill>
                <a:latin typeface="Fira Sans"/>
              </a:rPr>
              <a:t>Overflow</a:t>
            </a:r>
            <a:r>
              <a:rPr lang="ru-RU" sz="3200" dirty="0">
                <a:solidFill>
                  <a:srgbClr val="343434"/>
                </a:solidFill>
                <a:latin typeface="Fira Sans"/>
              </a:rPr>
              <a:t> 2020 </a:t>
            </a:r>
            <a:endParaRPr lang="ru-RU" sz="3200" b="1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9218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/>
          <a:stretch/>
        </p:blipFill>
        <p:spPr bwMode="auto">
          <a:xfrm>
            <a:off x="1903675" y="1226344"/>
            <a:ext cx="8976360" cy="516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784963" y="6336404"/>
            <a:ext cx="68887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hlinkClick r:id="rId3"/>
              </a:rPr>
              <a:t>insights.stackoverflow.com/</a:t>
            </a:r>
            <a:r>
              <a:rPr lang="ru-RU" sz="3200" dirty="0" err="1" smtClean="0">
                <a:hlinkClick r:id="rId3"/>
              </a:rPr>
              <a:t>survey</a:t>
            </a:r>
            <a:r>
              <a:rPr lang="ru-RU" sz="3200" dirty="0" smtClean="0">
                <a:hlinkClick r:id="rId3"/>
              </a:rPr>
              <a:t>/2020</a:t>
            </a:r>
            <a:endParaRPr lang="ru-RU" sz="3200" dirty="0" smtClean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969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102015" y="149126"/>
            <a:ext cx="93338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43434"/>
                </a:solidFill>
                <a:latin typeface="Fira Sans"/>
              </a:rPr>
              <a:t>Самые любимые языки</a:t>
            </a:r>
          </a:p>
          <a:p>
            <a:r>
              <a:rPr lang="ru-RU" sz="3200" dirty="0">
                <a:solidFill>
                  <a:srgbClr val="343434"/>
                </a:solidFill>
                <a:latin typeface="Fira Sans"/>
              </a:rPr>
              <a:t>(</a:t>
            </a:r>
            <a:r>
              <a:rPr lang="en-US" sz="3200" dirty="0">
                <a:solidFill>
                  <a:srgbClr val="343434"/>
                </a:solidFill>
                <a:latin typeface="Fira Sans"/>
              </a:rPr>
              <a:t>Programming, Scripting, and Markup Languages)</a:t>
            </a:r>
            <a:endParaRPr lang="ru-RU" sz="3200" b="1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153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59" y="1226344"/>
            <a:ext cx="8119798" cy="56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754774" y="183850"/>
            <a:ext cx="9333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43434"/>
                </a:solidFill>
                <a:latin typeface="Fira Sans"/>
              </a:rPr>
              <a:t>Языки, которые вы не знаете, но хотите изучить</a:t>
            </a:r>
            <a:endParaRPr lang="ru-RU" sz="3200" b="1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1638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21" y="828614"/>
            <a:ext cx="8269404" cy="602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51" y="768629"/>
            <a:ext cx="7850908" cy="44161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9597" y="122298"/>
            <a:ext cx="671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Где можно разместить сервер?</a:t>
            </a:r>
            <a:endParaRPr lang="ru-RU" sz="3600" dirty="0"/>
          </a:p>
        </p:txBody>
      </p:sp>
      <p:pic>
        <p:nvPicPr>
          <p:cNvPr id="33794" name="Picture 2" descr="http://citforum.ru/news/38178/Aruba_IT1_14-1024x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09" y="5001230"/>
            <a:ext cx="2212975" cy="16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www.seoclerk.com/pics/230620-1TzhKO14019659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99" y="5102852"/>
            <a:ext cx="1925320" cy="17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69087" y="6042077"/>
            <a:ext cx="2743200" cy="365125"/>
          </a:xfrm>
        </p:spPr>
        <p:txBody>
          <a:bodyPr/>
          <a:lstStyle/>
          <a:p>
            <a:fld id="{90A79164-CC0D-48E6-A328-E8EB2F3E2667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026" name="Picture 2" descr="Картинки по запросу &quot;whatsapp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7" y="267098"/>
            <a:ext cx="1043728" cy="104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&quot;ышптфд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71" y="267098"/>
            <a:ext cx="1059443" cy="10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773074" y="546158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WhatsApp</a:t>
            </a:r>
            <a:endParaRPr lang="ru-RU" sz="4000" dirty="0"/>
          </a:p>
        </p:txBody>
      </p:sp>
      <p:sp>
        <p:nvSpPr>
          <p:cNvPr id="28" name="TextBox 27"/>
          <p:cNvSpPr txBox="1"/>
          <p:nvPr/>
        </p:nvSpPr>
        <p:spPr>
          <a:xfrm>
            <a:off x="7461668" y="623545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Signal</a:t>
            </a:r>
            <a:endParaRPr lang="ru-RU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216475" y="1423147"/>
            <a:ext cx="193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Автор:</a:t>
            </a:r>
          </a:p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  <a:endParaRPr lang="en-US" b="1" dirty="0"/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02692" y="1565180"/>
            <a:ext cx="1716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43279" y="1429994"/>
            <a:ext cx="263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Брайан </a:t>
            </a:r>
            <a:r>
              <a:rPr lang="ru-RU" dirty="0" err="1"/>
              <a:t>Эктон</a:t>
            </a:r>
            <a:r>
              <a:rPr lang="en-US" dirty="0"/>
              <a:t>, </a:t>
            </a:r>
            <a:r>
              <a:rPr lang="ru-RU" dirty="0"/>
              <a:t>Ян </a:t>
            </a:r>
            <a:r>
              <a:rPr lang="ru-RU" dirty="0" err="1"/>
              <a:t>Кумим</a:t>
            </a:r>
            <a:endParaRPr lang="ru-RU" dirty="0"/>
          </a:p>
          <a:p>
            <a:r>
              <a:rPr lang="en-US" dirty="0"/>
              <a:t>Facebook</a:t>
            </a:r>
          </a:p>
          <a:p>
            <a:r>
              <a:rPr lang="en-US" dirty="0" err="1"/>
              <a:t>Erlang</a:t>
            </a:r>
            <a:r>
              <a:rPr lang="en-US" dirty="0"/>
              <a:t>, XMPP</a:t>
            </a:r>
            <a:endParaRPr lang="ru-RU" dirty="0"/>
          </a:p>
          <a:p>
            <a:r>
              <a:rPr lang="ru-RU" dirty="0"/>
              <a:t>январь 2009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43235" y="1554609"/>
            <a:ext cx="265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Messenger</a:t>
            </a:r>
            <a:endParaRPr lang="ru-RU" dirty="0"/>
          </a:p>
          <a:p>
            <a:r>
              <a:rPr lang="en-US" dirty="0"/>
              <a:t>Java, </a:t>
            </a:r>
            <a:r>
              <a:rPr lang="ru-RU" dirty="0"/>
              <a:t>С</a:t>
            </a:r>
            <a:r>
              <a:rPr lang="en-US" dirty="0"/>
              <a:t>, Objective-C, XMPP</a:t>
            </a:r>
            <a:endParaRPr lang="ru-RU" dirty="0"/>
          </a:p>
          <a:p>
            <a:r>
              <a:rPr lang="ru-RU" dirty="0"/>
              <a:t>июнь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6394" y="3000094"/>
            <a:ext cx="4723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Компания </a:t>
            </a:r>
            <a:r>
              <a:rPr lang="ru-RU" dirty="0" err="1"/>
              <a:t>WhatsApp</a:t>
            </a:r>
            <a:r>
              <a:rPr lang="ru-RU" dirty="0"/>
              <a:t> </a:t>
            </a:r>
            <a:r>
              <a:rPr lang="ru-RU" dirty="0" err="1"/>
              <a:t>Inc</a:t>
            </a:r>
            <a:r>
              <a:rPr lang="ru-RU" dirty="0"/>
              <a:t>., создавшая мессенджер, была основана Яном Кумом и Брайаном </a:t>
            </a:r>
            <a:r>
              <a:rPr lang="ru-RU" dirty="0" err="1"/>
              <a:t>Эктоном</a:t>
            </a:r>
            <a:r>
              <a:rPr lang="ru-RU" dirty="0"/>
              <a:t> 24 февраля 2009 года и расположена в Маунтин-Вью, США; с октября 2014 года принадлежит Facebook </a:t>
            </a:r>
            <a:r>
              <a:rPr lang="ru-RU" dirty="0" err="1"/>
              <a:t>Inc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Из-за высокой популярности </a:t>
            </a:r>
            <a:r>
              <a:rPr lang="ru-RU" dirty="0" err="1"/>
              <a:t>WhatsApp</a:t>
            </a:r>
            <a:r>
              <a:rPr lang="ru-RU" dirty="0"/>
              <a:t> снижается выручка сотовых операторов за передачу SMS-сообщений между телефонами. По отдельным оценкам 2012 года, потенциальные потери могли достигать десятков миллиардов долларов.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3451" y="2702177"/>
            <a:ext cx="5373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Signal</a:t>
            </a:r>
            <a:r>
              <a:rPr lang="ru-RU" dirty="0"/>
              <a:t> разработан </a:t>
            </a:r>
            <a:r>
              <a:rPr lang="ru-RU" dirty="0" err="1"/>
              <a:t>Мокси</a:t>
            </a:r>
            <a:r>
              <a:rPr lang="ru-RU" dirty="0"/>
              <a:t> </a:t>
            </a:r>
            <a:r>
              <a:rPr lang="ru-RU" dirty="0" err="1"/>
              <a:t>Марлинспайком</a:t>
            </a:r>
            <a:r>
              <a:rPr lang="ru-RU" dirty="0"/>
              <a:t> и созданной им компанией </a:t>
            </a:r>
            <a:r>
              <a:rPr lang="ru-RU" i="1" dirty="0" err="1"/>
              <a:t>Open</a:t>
            </a:r>
            <a:r>
              <a:rPr lang="ru-RU" i="1" dirty="0"/>
              <a:t> </a:t>
            </a:r>
            <a:r>
              <a:rPr lang="ru-RU" i="1" dirty="0" err="1"/>
              <a:t>Whisper</a:t>
            </a:r>
            <a:r>
              <a:rPr lang="ru-RU" i="1" dirty="0"/>
              <a:t> </a:t>
            </a:r>
            <a:r>
              <a:rPr lang="ru-RU" i="1" dirty="0" err="1"/>
              <a:t>Systems</a:t>
            </a:r>
            <a:r>
              <a:rPr lang="ru-RU" i="1" dirty="0"/>
              <a:t>.</a:t>
            </a:r>
          </a:p>
          <a:p>
            <a:endParaRPr lang="ru-RU" i="1" dirty="0"/>
          </a:p>
          <a:p>
            <a:r>
              <a:rPr lang="ru-RU" dirty="0"/>
              <a:t>Основной акцент в разработке делается на конфиденциальность и безопасность.</a:t>
            </a:r>
          </a:p>
          <a:p>
            <a:r>
              <a:rPr lang="ru-RU" dirty="0"/>
              <a:t>До ноября 2015 года приложение называлось </a:t>
            </a:r>
            <a:r>
              <a:rPr lang="ru-RU" i="1" dirty="0" err="1"/>
              <a:t>TextSecure</a:t>
            </a:r>
            <a:r>
              <a:rPr lang="ru-RU" dirty="0"/>
              <a:t> и позволяло лишь обмен мгновенными сообщениями.</a:t>
            </a:r>
          </a:p>
        </p:txBody>
      </p:sp>
    </p:spTree>
    <p:extLst>
      <p:ext uri="{BB962C8B-B14F-4D97-AF65-F5344CB8AC3E}">
        <p14:creationId xmlns:p14="http://schemas.microsoft.com/office/powerpoint/2010/main" val="42459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76" y="644300"/>
            <a:ext cx="8345065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4294967295"/>
          </p:nvPr>
        </p:nvSpPr>
        <p:spPr>
          <a:xfrm>
            <a:off x="3663950" y="212725"/>
            <a:ext cx="8528050" cy="247173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Сериализация</a:t>
            </a:r>
            <a:r>
              <a:rPr lang="ru-RU" dirty="0" smtClean="0"/>
              <a:t> С</a:t>
            </a:r>
            <a:r>
              <a:rPr lang="en-US" dirty="0" smtClean="0"/>
              <a:t>#</a:t>
            </a:r>
            <a:endParaRPr lang="ru-RU" dirty="0"/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43791"/>
              </p:ext>
            </p:extLst>
          </p:nvPr>
        </p:nvGraphicFramePr>
        <p:xfrm>
          <a:off x="2789473" y="1033671"/>
          <a:ext cx="10966255" cy="73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Документ" r:id="rId3" imgW="8113346" imgH="5411718" progId="Word.Document.12">
                  <p:embed/>
                </p:oleObj>
              </mc:Choice>
              <mc:Fallback>
                <p:oleObj name="Документ" r:id="rId3" imgW="8113346" imgH="5411718" progId="Word.Document.12">
                  <p:embed/>
                  <p:pic>
                    <p:nvPicPr>
                      <p:cNvPr id="17" name="Объект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9473" y="1033671"/>
                        <a:ext cx="10966255" cy="7314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5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i0.wp.com/itchief.ru/assets/images/tickets/2015.12/json-vs-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05" y="949124"/>
            <a:ext cx="7352695" cy="499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7167"/>
              </p:ext>
            </p:extLst>
          </p:nvPr>
        </p:nvGraphicFramePr>
        <p:xfrm>
          <a:off x="670961" y="271808"/>
          <a:ext cx="10729912" cy="712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Документ" r:id="rId4" imgW="8113346" imgH="5392661" progId="Word.Document.12">
                  <p:embed/>
                </p:oleObj>
              </mc:Choice>
              <mc:Fallback>
                <p:oleObj name="Документ" r:id="rId4" imgW="8113346" imgH="5392661" progId="Word.Document.12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961" y="271808"/>
                        <a:ext cx="10729912" cy="712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82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0612" y="-129209"/>
            <a:ext cx="899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Архитектура программного обеспечения</a:t>
            </a:r>
            <a:endParaRPr lang="ru-RU" sz="3600" b="1" dirty="0"/>
          </a:p>
        </p:txBody>
      </p:sp>
      <p:pic>
        <p:nvPicPr>
          <p:cNvPr id="18434" name="Picture 2" descr="https://cdn-images-1.medium.com/max/1600/1*M-S0QG2Z_XLi4dYf7eqk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12" y="487305"/>
            <a:ext cx="8725231" cy="61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3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starkovden.github.io/images/introduction-rest-api/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8" y="129207"/>
            <a:ext cx="9451758" cy="62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История API во време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38" y="771797"/>
            <a:ext cx="9310642" cy="48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67" y="0"/>
            <a:ext cx="12465934" cy="7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0" y="6062084"/>
            <a:ext cx="10175348" cy="795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Русаков Алексей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12275" y="6308660"/>
            <a:ext cx="8805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vk.com/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R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us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A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M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github.com/RusAl84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stepik.org/91715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86295" y="0"/>
            <a:ext cx="6907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5400" b="1" dirty="0" smtClean="0">
                <a:ln/>
                <a:solidFill>
                  <a:schemeClr val="accent4"/>
                </a:solidFill>
              </a:rPr>
              <a:t>Спасибо за внимание!</a:t>
            </a:r>
            <a:endParaRPr lang="ru-RU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91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Картинки по запросу &quot;telegram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8" y="99687"/>
            <a:ext cx="1307203" cy="13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8696" y="552873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Telegram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66825" y="1422837"/>
            <a:ext cx="180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Автор:</a:t>
            </a:r>
          </a:p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Интерфейс: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1221" y="1422836"/>
            <a:ext cx="3327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Николай и Павел Дуровы</a:t>
            </a:r>
          </a:p>
          <a:p>
            <a:r>
              <a:rPr lang="en-US" dirty="0"/>
              <a:t>Telegram Messenger</a:t>
            </a:r>
          </a:p>
          <a:p>
            <a:r>
              <a:rPr lang="en-US" dirty="0"/>
              <a:t>C++, XMPP</a:t>
            </a:r>
            <a:endParaRPr lang="ru-RU" dirty="0"/>
          </a:p>
          <a:p>
            <a:r>
              <a:rPr lang="en-US" dirty="0"/>
              <a:t>QT</a:t>
            </a:r>
            <a:endParaRPr lang="ru-RU" dirty="0"/>
          </a:p>
          <a:p>
            <a:r>
              <a:rPr lang="ru-RU" dirty="0"/>
              <a:t>сентябрь 2013</a:t>
            </a:r>
          </a:p>
        </p:txBody>
      </p:sp>
      <p:pic>
        <p:nvPicPr>
          <p:cNvPr id="8" name="Picture 16" descr="Картинки по запросу &quot;facebook messenger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13" y="222570"/>
            <a:ext cx="1103251" cy="111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28221" y="714950"/>
            <a:ext cx="4601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Facebook Messenger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600713" y="1422836"/>
            <a:ext cx="179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1521" y="1422836"/>
            <a:ext cx="338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  <a:endParaRPr lang="ru-RU" dirty="0"/>
          </a:p>
          <a:p>
            <a:r>
              <a:rPr lang="en-US" dirty="0" err="1"/>
              <a:t>Erlang</a:t>
            </a:r>
            <a:r>
              <a:rPr lang="en-US" dirty="0"/>
              <a:t>, PHP, JavaScript, C++, XMPP</a:t>
            </a:r>
            <a:endParaRPr lang="ru-RU" dirty="0"/>
          </a:p>
          <a:p>
            <a:r>
              <a:rPr lang="ru-RU" dirty="0"/>
              <a:t>август 2011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25" y="2946393"/>
            <a:ext cx="48506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ежемесячных активных пользователей сервиса, по состоянию на конец марта 2018 года, составляет более 200 млн человек. В августе 2017 года в своем </a:t>
            </a:r>
            <a:r>
              <a:rPr lang="ru-RU" dirty="0" err="1"/>
              <a:t>Telegram</a:t>
            </a:r>
            <a:r>
              <a:rPr lang="ru-RU" dirty="0"/>
              <a:t>-канале Павел Дуров заявил, что количество пользователей мессенджера ежедневно увеличивается более чем на 600 тысяч.</a:t>
            </a:r>
          </a:p>
          <a:p>
            <a:endParaRPr lang="ru-RU" dirty="0"/>
          </a:p>
          <a:p>
            <a:r>
              <a:rPr lang="ru-RU" dirty="0"/>
              <a:t>Помимо стандартного обмена сообщениями в диалогах и группах, в мессенджере можно хранить неограниченное количество файлов, вести каналы (</a:t>
            </a:r>
            <a:r>
              <a:rPr lang="ru-RU" dirty="0" err="1"/>
              <a:t>микроблоги</a:t>
            </a:r>
            <a:r>
              <a:rPr lang="ru-RU" dirty="0"/>
              <a:t>) , создавать и использовать ботов.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60061" y="2508243"/>
            <a:ext cx="5669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декабре 2012 приложение Facebook </a:t>
            </a:r>
            <a:r>
              <a:rPr lang="ru-RU" dirty="0" err="1"/>
              <a:t>Messenger</a:t>
            </a:r>
            <a:r>
              <a:rPr lang="ru-RU" dirty="0"/>
              <a:t> для </a:t>
            </a:r>
            <a:r>
              <a:rPr lang="ru-RU" dirty="0" err="1"/>
              <a:t>Android</a:t>
            </a:r>
            <a:r>
              <a:rPr lang="ru-RU" dirty="0"/>
              <a:t> в некоторых странах (Австралии, Индии, Индонезии, ЮАР, Венесуэле, и др.) позволило использовать его тем, кто не зарегистрирован в социальной сети Facebook, используя лишь имя и номер телефона. Это обновление позволило Facebook </a:t>
            </a:r>
            <a:r>
              <a:rPr lang="ru-RU" dirty="0" err="1"/>
              <a:t>Messenger</a:t>
            </a:r>
            <a:r>
              <a:rPr lang="ru-RU" dirty="0"/>
              <a:t> конкурировать с сходными системами обмена сообщениями, например </a:t>
            </a:r>
            <a:r>
              <a:rPr lang="ru-RU" dirty="0" err="1"/>
              <a:t>WhatsApp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 апреле 2014 года компания Facebook объявила, что отключит возможность отправки текстовых сообщений из своего основного сотового приложения «Facebook», вынудив пользователей скачать и установить Facebook </a:t>
            </a:r>
            <a:r>
              <a:rPr lang="ru-RU" dirty="0" err="1"/>
              <a:t>Messenger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83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9164-CC0D-48E6-A328-E8EB2F3E2667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2050" name="Picture 2" descr="Картинки по запросу &quot;discord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" y="299031"/>
            <a:ext cx="1612972" cy="16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&quot;skyp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3" y="3222313"/>
            <a:ext cx="1413616" cy="14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3724" y="2058315"/>
            <a:ext cx="182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29503" y="2065162"/>
            <a:ext cx="4837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Discord Inc.</a:t>
            </a:r>
            <a:endParaRPr lang="ru-RU" dirty="0"/>
          </a:p>
          <a:p>
            <a:r>
              <a:rPr lang="en-US" dirty="0"/>
              <a:t>JavaScript, React, Elixir, XMPP</a:t>
            </a:r>
            <a:endParaRPr lang="ru-RU" dirty="0"/>
          </a:p>
          <a:p>
            <a:r>
              <a:rPr lang="ru-RU" dirty="0"/>
              <a:t>Март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91770" y="1105517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Discord</a:t>
            </a:r>
            <a:endParaRPr lang="ru-RU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2043993" y="3733049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Skype</a:t>
            </a:r>
            <a:endParaRPr lang="ru-RU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513723" y="4915353"/>
            <a:ext cx="1748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endParaRPr lang="en-US" b="1" dirty="0"/>
          </a:p>
          <a:p>
            <a:pPr algn="r"/>
            <a:r>
              <a:rPr lang="ru-RU" b="1" dirty="0"/>
              <a:t>Интерфейс: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51193" y="4922200"/>
            <a:ext cx="6887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Microsoft (</a:t>
            </a:r>
            <a:r>
              <a:rPr lang="ru-RU" dirty="0"/>
              <a:t>ранее </a:t>
            </a:r>
            <a:r>
              <a:rPr lang="en-US" dirty="0"/>
              <a:t>Skype Limited)</a:t>
            </a:r>
          </a:p>
          <a:p>
            <a:r>
              <a:rPr lang="en-US" dirty="0"/>
              <a:t>Embarcadero Delphi, Objective-C,</a:t>
            </a:r>
            <a:endParaRPr lang="ru-RU" dirty="0"/>
          </a:p>
          <a:p>
            <a:r>
              <a:rPr lang="en-US" dirty="0"/>
              <a:t>C++, Object Pascal, JavaScript, XMPP</a:t>
            </a:r>
          </a:p>
          <a:p>
            <a:r>
              <a:rPr lang="en-US" dirty="0"/>
              <a:t>QT</a:t>
            </a:r>
            <a:endParaRPr lang="ru-RU" dirty="0"/>
          </a:p>
          <a:p>
            <a:r>
              <a:rPr lang="ru-RU" dirty="0"/>
              <a:t>август 2003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3754" y="913989"/>
            <a:ext cx="5630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Бесплатный мессенджер изначально ориентированный на пользователей компьютерных игр. Разработчик — компания </a:t>
            </a:r>
            <a:r>
              <a:rPr lang="ru-RU" dirty="0" err="1"/>
              <a:t>Hammer</a:t>
            </a:r>
            <a:r>
              <a:rPr lang="ru-RU" dirty="0"/>
              <a:t> &amp; </a:t>
            </a:r>
            <a:r>
              <a:rPr lang="ru-RU" dirty="0" err="1"/>
              <a:t>Chisel</a:t>
            </a:r>
            <a:r>
              <a:rPr lang="ru-RU" dirty="0"/>
              <a:t> (</a:t>
            </a:r>
            <a:r>
              <a:rPr lang="ru-RU" dirty="0" err="1"/>
              <a:t>Discord</a:t>
            </a:r>
            <a:r>
              <a:rPr lang="ru-RU" dirty="0"/>
              <a:t> </a:t>
            </a:r>
            <a:r>
              <a:rPr lang="ru-RU" dirty="0" err="1"/>
              <a:t>Inc</a:t>
            </a:r>
            <a:r>
              <a:rPr lang="ru-RU" dirty="0"/>
              <a:t>.) из Сан-Франциско.</a:t>
            </a:r>
          </a:p>
          <a:p>
            <a:r>
              <a:rPr lang="ru-RU" dirty="0"/>
              <a:t>Приложение способно организовывать голосовые конференции с настройкой канала связи, создавать публичные и приватные чаты для обмена текстовыми сообщениями.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3754" y="4879022"/>
            <a:ext cx="5507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Компания </a:t>
            </a:r>
            <a:r>
              <a:rPr lang="en-US" dirty="0"/>
              <a:t>Skype Technologies </a:t>
            </a:r>
            <a:r>
              <a:rPr lang="ru-RU" dirty="0"/>
              <a:t>была основана в 2003 году шведом </a:t>
            </a:r>
            <a:r>
              <a:rPr lang="ru-RU" dirty="0" err="1"/>
              <a:t>Никласом</a:t>
            </a:r>
            <a:r>
              <a:rPr lang="ru-RU" dirty="0"/>
              <a:t> Зеннстремом</a:t>
            </a:r>
            <a:r>
              <a:rPr lang="en-US" dirty="0"/>
              <a:t> </a:t>
            </a:r>
            <a:r>
              <a:rPr lang="ru-RU" dirty="0"/>
              <a:t>и датчанином Янусом Фриисом</a:t>
            </a:r>
            <a:r>
              <a:rPr lang="en-US" dirty="0"/>
              <a:t>. </a:t>
            </a:r>
            <a:r>
              <a:rPr lang="ru-RU" dirty="0"/>
              <a:t>В создании программы Скайп участвовали эстонские программисты</a:t>
            </a:r>
            <a:r>
              <a:rPr lang="en-US" dirty="0"/>
              <a:t>, </a:t>
            </a:r>
            <a:r>
              <a:rPr lang="ru-RU" dirty="0"/>
              <a:t>создавшие ранее программу для </a:t>
            </a:r>
            <a:r>
              <a:rPr lang="ru-RU" dirty="0" err="1"/>
              <a:t>файлообмена</a:t>
            </a:r>
            <a:r>
              <a:rPr lang="ru-RU" dirty="0"/>
              <a:t> </a:t>
            </a:r>
            <a:r>
              <a:rPr lang="en-US" dirty="0" err="1"/>
              <a:t>KaZaA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4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9164-CC0D-48E6-A328-E8EB2F3E2667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074" name="Picture 2" descr="Картинки по запросу &quot;imessag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5" y="186566"/>
            <a:ext cx="1238854" cy="12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&quot;WeChat иконка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633" y="281457"/>
            <a:ext cx="1105494" cy="110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95224" y="1595466"/>
            <a:ext cx="1798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  <a:p>
            <a:pPr algn="r"/>
            <a:endParaRPr lang="ru-RU" b="1" dirty="0"/>
          </a:p>
          <a:p>
            <a:pPr algn="r"/>
            <a:endParaRPr lang="ru-RU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00852" y="1610940"/>
            <a:ext cx="4837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Apple</a:t>
            </a:r>
          </a:p>
          <a:p>
            <a:r>
              <a:rPr lang="en-US" dirty="0"/>
              <a:t>Swift,</a:t>
            </a:r>
            <a:r>
              <a:rPr lang="ru-RU" dirty="0"/>
              <a:t> </a:t>
            </a:r>
            <a:r>
              <a:rPr lang="en-US" dirty="0"/>
              <a:t>XMPP</a:t>
            </a:r>
            <a:endParaRPr lang="ru-RU" dirty="0"/>
          </a:p>
          <a:p>
            <a:r>
              <a:rPr lang="ru-RU" dirty="0"/>
              <a:t>октябрь 2011</a:t>
            </a:r>
          </a:p>
          <a:p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1947458" y="728932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iMessage</a:t>
            </a:r>
            <a:endParaRPr lang="ru-RU" sz="4000" dirty="0"/>
          </a:p>
        </p:txBody>
      </p:sp>
      <p:sp>
        <p:nvSpPr>
          <p:cNvPr id="35" name="TextBox 34"/>
          <p:cNvSpPr txBox="1"/>
          <p:nvPr/>
        </p:nvSpPr>
        <p:spPr>
          <a:xfrm>
            <a:off x="6901132" y="1689871"/>
            <a:ext cx="1750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31525" y="1691024"/>
            <a:ext cx="2110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Tencent</a:t>
            </a:r>
            <a:r>
              <a:rPr lang="en-US" dirty="0"/>
              <a:t> Holdings</a:t>
            </a:r>
          </a:p>
          <a:p>
            <a:r>
              <a:rPr lang="en-US" dirty="0"/>
              <a:t>C++, XMPP</a:t>
            </a:r>
            <a:endParaRPr lang="ru-RU" dirty="0"/>
          </a:p>
          <a:p>
            <a:r>
              <a:rPr lang="ru-RU" dirty="0"/>
              <a:t>январь 2011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5797" y="685314"/>
            <a:ext cx="306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WeChat</a:t>
            </a:r>
            <a:endParaRPr lang="ru-RU" sz="40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598098" y="2679326"/>
            <a:ext cx="4741653" cy="397031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Технология и служба </a:t>
            </a:r>
            <a:r>
              <a:rPr lang="ru-RU" dirty="0" err="1"/>
              <a:t>iMessage</a:t>
            </a:r>
            <a:r>
              <a:rPr lang="ru-RU" dirty="0"/>
              <a:t> были анонсированы Скотом </a:t>
            </a:r>
            <a:r>
              <a:rPr lang="ru-RU" dirty="0" err="1"/>
              <a:t>Форстоллом</a:t>
            </a:r>
            <a:r>
              <a:rPr lang="ru-RU" dirty="0"/>
              <a:t> 6 июня 2011 года на конференции разработчиков WWDC2</a:t>
            </a:r>
            <a:r>
              <a:rPr lang="en-US" dirty="0"/>
              <a:t>011</a:t>
            </a:r>
            <a:r>
              <a:rPr lang="ru-RU" dirty="0"/>
              <a:t>.</a:t>
            </a:r>
          </a:p>
          <a:p>
            <a:r>
              <a:rPr lang="ru-RU" dirty="0"/>
              <a:t>В версию </a:t>
            </a:r>
            <a:r>
              <a:rPr lang="ru-RU" dirty="0" err="1"/>
              <a:t>iOS</a:t>
            </a:r>
            <a:r>
              <a:rPr lang="ru-RU" dirty="0"/>
              <a:t> 5.0 (от 12.10.2011) </a:t>
            </a:r>
            <a:r>
              <a:rPr lang="ru-RU" dirty="0" err="1"/>
              <a:t>Apple</a:t>
            </a:r>
            <a:r>
              <a:rPr lang="ru-RU" dirty="0"/>
              <a:t> включила приложение Сообщения, которое использовало все возможности этой технологии.</a:t>
            </a:r>
          </a:p>
          <a:p>
            <a:r>
              <a:rPr lang="ru-RU" dirty="0"/>
              <a:t>16 Февраля 2012 года </a:t>
            </a:r>
            <a:r>
              <a:rPr lang="ru-RU" dirty="0" err="1"/>
              <a:t>Apple</a:t>
            </a:r>
            <a:r>
              <a:rPr lang="ru-RU" dirty="0"/>
              <a:t> объявила о том, что в новой OS X приложение Сообщения, заменит приложение </a:t>
            </a:r>
            <a:r>
              <a:rPr lang="ru-RU" dirty="0" err="1"/>
              <a:t>iChat</a:t>
            </a:r>
            <a:r>
              <a:rPr lang="ru-RU" dirty="0"/>
              <a:t> и оно будет частью OS X </a:t>
            </a:r>
            <a:r>
              <a:rPr lang="ru-RU" dirty="0" err="1"/>
              <a:t>Mountain</a:t>
            </a:r>
            <a:r>
              <a:rPr lang="ru-RU" dirty="0"/>
              <a:t> </a:t>
            </a:r>
            <a:r>
              <a:rPr lang="ru-RU" dirty="0" err="1"/>
              <a:t>Lion</a:t>
            </a:r>
            <a:r>
              <a:rPr lang="ru-RU" dirty="0"/>
              <a:t>. OS X </a:t>
            </a:r>
            <a:r>
              <a:rPr lang="ru-RU" dirty="0" err="1"/>
              <a:t>Mountain</a:t>
            </a:r>
            <a:r>
              <a:rPr lang="ru-RU" dirty="0"/>
              <a:t> </a:t>
            </a:r>
            <a:r>
              <a:rPr lang="ru-RU" dirty="0" err="1"/>
              <a:t>Lion</a:t>
            </a:r>
            <a:r>
              <a:rPr lang="ru-RU" dirty="0"/>
              <a:t> </a:t>
            </a:r>
            <a:r>
              <a:rPr lang="ru-RU" dirty="0" err="1"/>
              <a:t>c</a:t>
            </a:r>
            <a:r>
              <a:rPr lang="ru-RU" dirty="0"/>
              <a:t> </a:t>
            </a:r>
            <a:r>
              <a:rPr lang="ru-RU" dirty="0" err="1"/>
              <a:t>iMessages</a:t>
            </a:r>
            <a:r>
              <a:rPr lang="ru-RU" dirty="0"/>
              <a:t> официально вышла 25 июля 2012 года.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096000" y="262592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Разработана китайской компанией Tencent, первый релиз был выпущен в январе 2011 года. Приложение доступно на iPhone, а также на телефонах под управлением </a:t>
            </a:r>
            <a:r>
              <a:rPr lang="ru-RU" dirty="0" err="1"/>
              <a:t>Android</a:t>
            </a:r>
            <a:r>
              <a:rPr lang="ru-RU" dirty="0"/>
              <a:t>, </a:t>
            </a:r>
            <a:r>
              <a:rPr lang="ru-RU" dirty="0" err="1"/>
              <a:t>BlackBerry</a:t>
            </a:r>
            <a:r>
              <a:rPr lang="ru-RU" dirty="0"/>
              <a:t>, </a:t>
            </a:r>
            <a:r>
              <a:rPr lang="ru-RU" dirty="0" err="1"/>
              <a:t>Window</a:t>
            </a:r>
            <a:r>
              <a:rPr lang="en-US" dirty="0"/>
              <a:t>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, </a:t>
            </a:r>
            <a:r>
              <a:rPr lang="ru-RU" dirty="0" err="1"/>
              <a:t>Symbian</a:t>
            </a:r>
            <a:r>
              <a:rPr lang="ru-RU" dirty="0"/>
              <a:t> и J2ME/S40, также существует </a:t>
            </a:r>
            <a:r>
              <a:rPr lang="ru-RU" dirty="0" err="1"/>
              <a:t>веб-интерфейс</a:t>
            </a:r>
            <a:r>
              <a:rPr lang="ru-RU" dirty="0"/>
              <a:t> и клиент для PC (</a:t>
            </a:r>
            <a:r>
              <a:rPr lang="ru-RU" dirty="0" err="1"/>
              <a:t>Windows</a:t>
            </a:r>
            <a:r>
              <a:rPr lang="ru-RU" dirty="0"/>
              <a:t> и OS X,</a:t>
            </a:r>
            <a:r>
              <a:rPr lang="ru-RU" baseline="30000" dirty="0"/>
              <a:t> </a:t>
            </a:r>
            <a:r>
              <a:rPr lang="ru-RU" dirty="0"/>
              <a:t>которые, однако, требуют установки на смартфоне для аутентификации, при этом такая возможность доступна лишь пользователям </a:t>
            </a:r>
            <a:r>
              <a:rPr lang="ru-RU" dirty="0" err="1"/>
              <a:t>Android</a:t>
            </a:r>
            <a:r>
              <a:rPr lang="ru-RU" dirty="0"/>
              <a:t>, </a:t>
            </a:r>
            <a:r>
              <a:rPr lang="ru-RU" dirty="0" err="1"/>
              <a:t>iOS</a:t>
            </a:r>
            <a:r>
              <a:rPr lang="ru-RU" dirty="0"/>
              <a:t> и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. По состоянию на 2013 год, в </a:t>
            </a:r>
            <a:r>
              <a:rPr lang="ru-RU" dirty="0" err="1"/>
              <a:t>WeChat</a:t>
            </a:r>
            <a:r>
              <a:rPr lang="ru-RU" dirty="0"/>
              <a:t> было зарегистрировано 300 миллионов пользователей; из них 70 миллионов за пределами Китая. К 2018 году количество активных пользователей "</a:t>
            </a:r>
            <a:r>
              <a:rPr lang="ru-RU" dirty="0" err="1"/>
              <a:t>WeChat</a:t>
            </a:r>
            <a:r>
              <a:rPr lang="ru-RU" dirty="0"/>
              <a:t>" превысило 1 миллиард. К 2019 году их насчитывалось уже 1,151 млрд.</a:t>
            </a:r>
          </a:p>
        </p:txBody>
      </p:sp>
    </p:spTree>
    <p:extLst>
      <p:ext uri="{BB962C8B-B14F-4D97-AF65-F5344CB8AC3E}">
        <p14:creationId xmlns:p14="http://schemas.microsoft.com/office/powerpoint/2010/main" val="5827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Картинки по запросу &quot;viber иконка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9" y="365226"/>
            <a:ext cx="1352924" cy="1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07330" y="1102267"/>
            <a:ext cx="2332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Viber</a:t>
            </a:r>
            <a:endParaRPr lang="ru-RU" sz="4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000" y="2061401"/>
            <a:ext cx="1930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006599" y="2069868"/>
            <a:ext cx="3911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Viber</a:t>
            </a:r>
            <a:r>
              <a:rPr lang="en-US" dirty="0"/>
              <a:t> Media </a:t>
            </a:r>
            <a:r>
              <a:rPr lang="en-US" dirty="0" err="1"/>
              <a:t>S.à</a:t>
            </a:r>
            <a:r>
              <a:rPr lang="en-US" dirty="0"/>
              <a:t> </a:t>
            </a:r>
            <a:r>
              <a:rPr lang="en-US" dirty="0" err="1"/>
              <a:t>r.l</a:t>
            </a:r>
            <a:r>
              <a:rPr lang="en-US" dirty="0"/>
              <a:t>.</a:t>
            </a:r>
          </a:p>
          <a:p>
            <a:r>
              <a:rPr lang="en-US" dirty="0"/>
              <a:t>Java, C, </a:t>
            </a:r>
            <a:r>
              <a:rPr lang="en-US" dirty="0" err="1"/>
              <a:t>Pyrhon</a:t>
            </a:r>
            <a:r>
              <a:rPr lang="en-US" dirty="0"/>
              <a:t> C++, Objective-C, XMPP</a:t>
            </a:r>
            <a:endParaRPr lang="ru-RU" dirty="0"/>
          </a:p>
          <a:p>
            <a:r>
              <a:rPr lang="ru-RU" dirty="0"/>
              <a:t>декабрь 2010</a:t>
            </a:r>
            <a:endParaRPr lang="en-US" dirty="0"/>
          </a:p>
        </p:txBody>
      </p:sp>
      <p:pic>
        <p:nvPicPr>
          <p:cNvPr id="6" name="Picture 14" descr="Картинки по запросу &quot;hangouts иконка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38" y="363692"/>
            <a:ext cx="1354457" cy="1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477429" y="771582"/>
            <a:ext cx="2168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Hangouts</a:t>
            </a:r>
            <a:endParaRPr lang="ru-RU" sz="4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25267" y="1655483"/>
            <a:ext cx="18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/>
              <a:t>Разработчик:</a:t>
            </a:r>
          </a:p>
          <a:p>
            <a:pPr algn="r"/>
            <a:r>
              <a:rPr lang="ru-RU" b="1" dirty="0"/>
              <a:t>Написан на:</a:t>
            </a:r>
          </a:p>
          <a:p>
            <a:pPr algn="r"/>
            <a:r>
              <a:rPr lang="ru-RU" b="1" dirty="0"/>
              <a:t>Первый релиз: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93588" y="1646048"/>
            <a:ext cx="1693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Google</a:t>
            </a:r>
          </a:p>
          <a:p>
            <a:r>
              <a:rPr lang="en-US" dirty="0"/>
              <a:t>Java, XMPP</a:t>
            </a:r>
            <a:endParaRPr lang="ru-RU" dirty="0"/>
          </a:p>
          <a:p>
            <a:r>
              <a:rPr lang="ru-RU" dirty="0"/>
              <a:t>май 2013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55600" y="3048338"/>
            <a:ext cx="558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Первая версия приложения была разработана 2 декабря 2010 года исключительно для </a:t>
            </a:r>
            <a:r>
              <a:rPr lang="ru-RU" dirty="0" err="1"/>
              <a:t>iPhone</a:t>
            </a:r>
            <a:r>
              <a:rPr lang="ru-RU" dirty="0"/>
              <a:t> и имела ограничение на количество пользователей в 50000. </a:t>
            </a:r>
            <a:r>
              <a:rPr lang="ru-RU" dirty="0" err="1"/>
              <a:t>Viber</a:t>
            </a:r>
            <a:r>
              <a:rPr lang="ru-RU" dirty="0"/>
              <a:t> для </a:t>
            </a:r>
            <a:r>
              <a:rPr lang="ru-RU" dirty="0" err="1"/>
              <a:t>BlackBerry</a:t>
            </a:r>
            <a:r>
              <a:rPr lang="ru-RU" dirty="0"/>
              <a:t>, </a:t>
            </a:r>
            <a:r>
              <a:rPr lang="ru-RU" dirty="0" err="1"/>
              <a:t>Bada</a:t>
            </a:r>
            <a:r>
              <a:rPr lang="ru-RU" dirty="0"/>
              <a:t> и 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 был выпущен в мае 2012 года. Через год, в 2013 году, вышло обновление приложения для </a:t>
            </a:r>
            <a:r>
              <a:rPr lang="ru-RU" dirty="0" err="1"/>
              <a:t>iOS</a:t>
            </a:r>
            <a:r>
              <a:rPr lang="ru-RU" dirty="0"/>
              <a:t> до версии 3.0, с релизом которого было объявлено о доступности </a:t>
            </a:r>
            <a:r>
              <a:rPr lang="ru-RU" dirty="0" err="1"/>
              <a:t>Viber</a:t>
            </a:r>
            <a:r>
              <a:rPr lang="ru-RU" dirty="0"/>
              <a:t> </a:t>
            </a:r>
            <a:r>
              <a:rPr lang="ru-RU" dirty="0" err="1"/>
              <a:t>Desktop</a:t>
            </a:r>
            <a:r>
              <a:rPr lang="ru-RU" dirty="0"/>
              <a:t> для </a:t>
            </a:r>
            <a:r>
              <a:rPr lang="ru-RU" dirty="0" err="1"/>
              <a:t>Windows</a:t>
            </a:r>
            <a:r>
              <a:rPr lang="ru-RU" dirty="0"/>
              <a:t> и OS X.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55601" y="5266605"/>
            <a:ext cx="56726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14 января 2014 года японская электронная компания </a:t>
            </a:r>
            <a:r>
              <a:rPr lang="en-US" dirty="0" err="1"/>
              <a:t>Rakuten</a:t>
            </a:r>
            <a:r>
              <a:rPr lang="ru-RU" dirty="0"/>
              <a:t> заявила о своём намерении приобрести </a:t>
            </a:r>
            <a:r>
              <a:rPr lang="ru-RU" dirty="0" err="1"/>
              <a:t>Viber</a:t>
            </a:r>
            <a:r>
              <a:rPr lang="ru-RU" dirty="0"/>
              <a:t> за 900 </a:t>
            </a:r>
            <a:r>
              <a:rPr lang="ru-RU" dirty="0" err="1"/>
              <a:t>млн</a:t>
            </a:r>
            <a:r>
              <a:rPr lang="ru-RU" dirty="0"/>
              <a:t> долларов. Сделка была завершена в феврале 2014 года.</a:t>
            </a:r>
          </a:p>
          <a:p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121400" y="2741255"/>
            <a:ext cx="6070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запуска </a:t>
            </a:r>
            <a:r>
              <a:rPr lang="ru-RU" i="1" dirty="0" err="1"/>
              <a:t>Hangouts</a:t>
            </a:r>
            <a:r>
              <a:rPr lang="ru-RU" dirty="0"/>
              <a:t> компания </a:t>
            </a:r>
            <a:r>
              <a:rPr lang="ru-RU" i="1" dirty="0" err="1"/>
              <a:t>Google</a:t>
            </a:r>
            <a:r>
              <a:rPr lang="ru-RU" dirty="0"/>
              <a:t> обслуживала несколько похожих, но технологически отличающихся систем обмена сообщениями. Это </a:t>
            </a:r>
            <a:r>
              <a:rPr lang="en-US" dirty="0"/>
              <a:t>Google Talk</a:t>
            </a:r>
            <a:r>
              <a:rPr lang="ru-RU" dirty="0"/>
              <a:t> (основанный на протоколе </a:t>
            </a:r>
            <a:r>
              <a:rPr lang="en-US" dirty="0"/>
              <a:t>XMPP</a:t>
            </a:r>
            <a:r>
              <a:rPr lang="ru-RU" dirty="0"/>
              <a:t>), </a:t>
            </a:r>
            <a:r>
              <a:rPr lang="en-US" i="1" dirty="0"/>
              <a:t>Google+</a:t>
            </a:r>
            <a:r>
              <a:rPr lang="ru-RU" dirty="0"/>
              <a:t> </a:t>
            </a:r>
            <a:r>
              <a:rPr lang="ru-RU" i="1" dirty="0" err="1"/>
              <a:t>Messenger</a:t>
            </a:r>
            <a:r>
              <a:rPr lang="ru-RU" dirty="0"/>
              <a:t>, а также часть </a:t>
            </a:r>
            <a:r>
              <a:rPr lang="ru-RU" i="1" dirty="0" err="1"/>
              <a:t>Google</a:t>
            </a:r>
            <a:r>
              <a:rPr lang="ru-RU" dirty="0" err="1"/>
              <a:t>+</a:t>
            </a:r>
            <a:r>
              <a:rPr lang="ru-RU" dirty="0"/>
              <a:t>, именованная </a:t>
            </a:r>
            <a:r>
              <a:rPr lang="ru-RU" i="1" dirty="0" err="1"/>
              <a:t>Hangouts</a:t>
            </a:r>
            <a:r>
              <a:rPr lang="ru-RU" dirty="0"/>
              <a:t>, которая позволяла создавать групповые видеоконференции на 10 человек. В 2013 году </a:t>
            </a:r>
            <a:r>
              <a:rPr lang="ru-RU" i="1" dirty="0" err="1"/>
              <a:t>Google</a:t>
            </a:r>
            <a:r>
              <a:rPr lang="ru-RU" dirty="0"/>
              <a:t> объединила три свои службы в одну.</a:t>
            </a:r>
          </a:p>
          <a:p>
            <a:r>
              <a:rPr lang="ru-RU" dirty="0"/>
              <a:t>Сервис, который до релиза фигурировал в отчётах под названием </a:t>
            </a:r>
            <a:r>
              <a:rPr lang="ru-RU" i="1" dirty="0" err="1"/>
              <a:t>Babel</a:t>
            </a:r>
            <a:r>
              <a:rPr lang="ru-RU" dirty="0"/>
              <a:t>, был официально запущен как </a:t>
            </a:r>
            <a:r>
              <a:rPr lang="ru-RU" i="1" dirty="0" err="1"/>
              <a:t>Hangouts</a:t>
            </a:r>
            <a:r>
              <a:rPr lang="ru-RU" dirty="0"/>
              <a:t> во время конференции разработчиков </a:t>
            </a:r>
            <a:r>
              <a:rPr lang="en-US" dirty="0"/>
              <a:t>Google I/O 15</a:t>
            </a:r>
            <a:r>
              <a:rPr lang="ru-RU" dirty="0"/>
              <a:t> мая 2013 года.</a:t>
            </a:r>
          </a:p>
          <a:p>
            <a:r>
              <a:rPr lang="ru-RU" dirty="0"/>
              <a:t>В августе 2015 года мессенджер </a:t>
            </a:r>
            <a:r>
              <a:rPr lang="ru-RU" i="1" dirty="0" err="1"/>
              <a:t>Google</a:t>
            </a:r>
            <a:r>
              <a:rPr lang="ru-RU" i="1" dirty="0"/>
              <a:t> </a:t>
            </a:r>
            <a:r>
              <a:rPr lang="ru-RU" i="1" dirty="0" err="1"/>
              <a:t>Hangouts</a:t>
            </a:r>
            <a:r>
              <a:rPr lang="ru-RU" dirty="0"/>
              <a:t> получил веб-версию.</a:t>
            </a:r>
          </a:p>
        </p:txBody>
      </p:sp>
    </p:spTree>
    <p:extLst>
      <p:ext uri="{BB962C8B-B14F-4D97-AF65-F5344CB8AC3E}">
        <p14:creationId xmlns:p14="http://schemas.microsoft.com/office/powerpoint/2010/main" val="35208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1BBAF15-1934-49C2-8E75-B49BF65AA424}"/>
              </a:ext>
            </a:extLst>
          </p:cNvPr>
          <p:cNvSpPr/>
          <p:nvPr/>
        </p:nvSpPr>
        <p:spPr>
          <a:xfrm>
            <a:off x="4318000" y="2328092"/>
            <a:ext cx="3982720" cy="285759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7373600" cy="1204142"/>
          </a:xfrm>
        </p:spPr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XMPP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1515" y="5775285"/>
            <a:ext cx="11790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XMPP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(англ</a:t>
            </a:r>
            <a:r>
              <a:rPr lang="ru-RU" sz="20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000" b="1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tensible</a:t>
            </a:r>
            <a:r>
              <a:rPr lang="ru-RU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essaging</a:t>
            </a:r>
            <a:r>
              <a:rPr lang="ru-RU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resence</a:t>
            </a:r>
            <a:r>
              <a:rPr lang="ru-RU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0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«расширяемый протокол обмена сообщениями и информацией о присутствии»),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«транспорт»  для обмена сообщениями общего назначения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9164-CC0D-48E6-A328-E8EB2F3E2667}" type="slidenum">
              <a:rPr lang="ru-RU" smtClean="0"/>
              <a:t>7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8D2EF-0BC8-475D-A708-4866C11E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786" y="2241469"/>
            <a:ext cx="2149566" cy="2767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70CC5-18D1-49DD-B3F5-E598CDA34C1C}"/>
              </a:ext>
            </a:extLst>
          </p:cNvPr>
          <p:cNvSpPr txBox="1"/>
          <p:nvPr/>
        </p:nvSpPr>
        <p:spPr>
          <a:xfrm>
            <a:off x="9537154" y="5139522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Sveta@europa.nasa.guv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A147F-09E1-4BA1-B146-91B695292E18}"/>
              </a:ext>
            </a:extLst>
          </p:cNvPr>
          <p:cNvSpPr txBox="1"/>
          <p:nvPr/>
        </p:nvSpPr>
        <p:spPr>
          <a:xfrm>
            <a:off x="401515" y="5117524"/>
            <a:ext cx="2399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Vova@europa.nasa.guv</a:t>
            </a:r>
            <a:endParaRPr lang="ru-RU" dirty="0"/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6A326-07DF-44E0-BF8A-376FDC9DD0BF}"/>
              </a:ext>
            </a:extLst>
          </p:cNvPr>
          <p:cNvSpPr txBox="1"/>
          <p:nvPr/>
        </p:nvSpPr>
        <p:spPr>
          <a:xfrm>
            <a:off x="5526697" y="5241886"/>
            <a:ext cx="173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europa.nasa.guv</a:t>
            </a:r>
            <a:endParaRPr lang="ru-RU" dirty="0"/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68702-E4C1-48CB-B2F0-353E9044E07F}"/>
              </a:ext>
            </a:extLst>
          </p:cNvPr>
          <p:cNvSpPr txBox="1"/>
          <p:nvPr/>
        </p:nvSpPr>
        <p:spPr>
          <a:xfrm>
            <a:off x="1074533" y="1707945"/>
            <a:ext cx="138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XMPP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2D50-87A1-4A17-91DC-129A26444AC0}"/>
              </a:ext>
            </a:extLst>
          </p:cNvPr>
          <p:cNvSpPr txBox="1"/>
          <p:nvPr/>
        </p:nvSpPr>
        <p:spPr>
          <a:xfrm>
            <a:off x="5808403" y="1238993"/>
            <a:ext cx="1442721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XMPP</a:t>
            </a:r>
            <a:endParaRPr lang="ru-RU" sz="3200" dirty="0"/>
          </a:p>
          <a:p>
            <a:r>
              <a:rPr lang="en-US" sz="3200" dirty="0"/>
              <a:t>server</a:t>
            </a:r>
            <a:endParaRPr lang="ru-RU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6CEEB-9832-45AE-AF4F-FE150A3722E6}"/>
              </a:ext>
            </a:extLst>
          </p:cNvPr>
          <p:cNvSpPr txBox="1"/>
          <p:nvPr/>
        </p:nvSpPr>
        <p:spPr>
          <a:xfrm>
            <a:off x="10147364" y="1743317"/>
            <a:ext cx="1389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XMPP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A03BD1-31B6-4918-B897-0072EA46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300720" y="3785618"/>
            <a:ext cx="1397066" cy="133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EAA03-2C58-43F5-90F3-40A2CC56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4" y="2216851"/>
            <a:ext cx="2149566" cy="27674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8AD0C3-4C44-4C05-9280-AE4E4E40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2844260" y="3785617"/>
            <a:ext cx="1473740" cy="13300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01B895-DC32-4758-9E56-6E5B5A9F7966}"/>
              </a:ext>
            </a:extLst>
          </p:cNvPr>
          <p:cNvSpPr/>
          <p:nvPr/>
        </p:nvSpPr>
        <p:spPr>
          <a:xfrm>
            <a:off x="5449729" y="4559972"/>
            <a:ext cx="1642588" cy="3871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Маршрутизатор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5B95889-54E0-46AF-A926-A481B57DA582}"/>
              </a:ext>
            </a:extLst>
          </p:cNvPr>
          <p:cNvSpPr/>
          <p:nvPr/>
        </p:nvSpPr>
        <p:spPr>
          <a:xfrm>
            <a:off x="3912272" y="3505531"/>
            <a:ext cx="1157527" cy="560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</a:t>
            </a:r>
            <a:r>
              <a:rPr lang="en-US" dirty="0">
                <a:solidFill>
                  <a:schemeClr val="tx1"/>
                </a:solidFill>
              </a:rPr>
              <a:t>2s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порт 5222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84B0A8A-AD48-4111-A24E-579813ACE248}"/>
              </a:ext>
            </a:extLst>
          </p:cNvPr>
          <p:cNvSpPr/>
          <p:nvPr/>
        </p:nvSpPr>
        <p:spPr>
          <a:xfrm>
            <a:off x="7655453" y="3476804"/>
            <a:ext cx="1157527" cy="560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</a:t>
            </a:r>
            <a:r>
              <a:rPr lang="en-US" dirty="0">
                <a:solidFill>
                  <a:schemeClr val="tx1"/>
                </a:solidFill>
              </a:rPr>
              <a:t>2s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порт 5222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08F8120-05CE-498F-A51B-75C74202479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069799" y="3785617"/>
            <a:ext cx="645267" cy="7743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0CBEF8B-A2AF-427D-BE15-74063336A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846795" y="3756890"/>
            <a:ext cx="808658" cy="8030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777FD97-6ECB-49D1-8717-779B09547DE2}"/>
              </a:ext>
            </a:extLst>
          </p:cNvPr>
          <p:cNvSpPr/>
          <p:nvPr/>
        </p:nvSpPr>
        <p:spPr>
          <a:xfrm>
            <a:off x="6236199" y="2413755"/>
            <a:ext cx="1221192" cy="268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транспорт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EDA8B11-6A8E-4733-9215-B78F04A3E00C}"/>
              </a:ext>
            </a:extLst>
          </p:cNvPr>
          <p:cNvSpPr/>
          <p:nvPr/>
        </p:nvSpPr>
        <p:spPr>
          <a:xfrm>
            <a:off x="6395877" y="2656425"/>
            <a:ext cx="1221192" cy="268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транспорт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FF3E937-3905-4A9E-863A-7974E4BCA904}"/>
              </a:ext>
            </a:extLst>
          </p:cNvPr>
          <p:cNvSpPr/>
          <p:nvPr/>
        </p:nvSpPr>
        <p:spPr>
          <a:xfrm>
            <a:off x="6606576" y="2897783"/>
            <a:ext cx="1221192" cy="268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транспорт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999576E-AF4D-45DA-836B-779F35087DF8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271023" y="2667006"/>
            <a:ext cx="0" cy="189296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893454F-3726-4761-A131-2E74BA9E408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271023" y="2948384"/>
            <a:ext cx="178134" cy="161158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40471953-9A89-4B6D-AA1D-86CE43AAC63A}"/>
              </a:ext>
            </a:extLst>
          </p:cNvPr>
          <p:cNvCxnSpPr>
            <a:endCxn id="14" idx="0"/>
          </p:cNvCxnSpPr>
          <p:nvPr/>
        </p:nvCxnSpPr>
        <p:spPr>
          <a:xfrm flipH="1">
            <a:off x="6271023" y="3165980"/>
            <a:ext cx="335553" cy="13939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86425F-2C2A-452B-944F-4697291E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223" y="2447528"/>
            <a:ext cx="226449" cy="2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2ED8DDB-81B5-4F56-85B5-12CDE88DCE4C}"/>
              </a:ext>
            </a:extLst>
          </p:cNvPr>
          <p:cNvCxnSpPr>
            <a:cxnSpLocks/>
            <a:stCxn id="31" idx="3"/>
            <a:endCxn id="2050" idx="1"/>
          </p:cNvCxnSpPr>
          <p:nvPr/>
        </p:nvCxnSpPr>
        <p:spPr>
          <a:xfrm>
            <a:off x="7457391" y="2547854"/>
            <a:ext cx="1135832" cy="1289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E8B9EB57-30BB-47AE-82D5-035EC3B7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704" y="2557430"/>
            <a:ext cx="469097" cy="4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51C024E8-7E39-4239-99A4-0938231AF29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617069" y="2790524"/>
            <a:ext cx="1274907" cy="14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82A1483-CB37-4761-8E3C-86E4B19B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263" y="2893294"/>
            <a:ext cx="296119" cy="2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2CD4C41-31A4-4B49-8743-F1705E9F82D1}"/>
              </a:ext>
            </a:extLst>
          </p:cNvPr>
          <p:cNvCxnSpPr>
            <a:stCxn id="33" idx="3"/>
            <a:endCxn id="2058" idx="1"/>
          </p:cNvCxnSpPr>
          <p:nvPr/>
        </p:nvCxnSpPr>
        <p:spPr>
          <a:xfrm>
            <a:off x="7827768" y="3031882"/>
            <a:ext cx="751495" cy="947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63AADEEE-6941-4F8F-8BD0-5D8B0282007F}"/>
              </a:ext>
            </a:extLst>
          </p:cNvPr>
          <p:cNvSpPr/>
          <p:nvPr/>
        </p:nvSpPr>
        <p:spPr>
          <a:xfrm>
            <a:off x="7884750" y="4521887"/>
            <a:ext cx="553956" cy="4580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s2s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069488CC-A931-4CCB-930A-1F6573E923CF}"/>
              </a:ext>
            </a:extLst>
          </p:cNvPr>
          <p:cNvCxnSpPr>
            <a:stCxn id="14" idx="3"/>
            <a:endCxn id="55" idx="1"/>
          </p:cNvCxnSpPr>
          <p:nvPr/>
        </p:nvCxnSpPr>
        <p:spPr>
          <a:xfrm flipV="1">
            <a:off x="7092317" y="4750936"/>
            <a:ext cx="792433" cy="25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6D9030B6-614E-4307-B480-B757E8209789}"/>
              </a:ext>
            </a:extLst>
          </p:cNvPr>
          <p:cNvCxnSpPr>
            <a:stCxn id="55" idx="2"/>
          </p:cNvCxnSpPr>
          <p:nvPr/>
        </p:nvCxnSpPr>
        <p:spPr>
          <a:xfrm>
            <a:off x="8161728" y="4979985"/>
            <a:ext cx="417535" cy="344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2286F588-F991-45D8-B1E7-5E7CC6FE6440}"/>
              </a:ext>
            </a:extLst>
          </p:cNvPr>
          <p:cNvSpPr/>
          <p:nvPr/>
        </p:nvSpPr>
        <p:spPr>
          <a:xfrm>
            <a:off x="8577698" y="5143918"/>
            <a:ext cx="417535" cy="2618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07A72-FE5D-4782-AFC1-4889E1AD3C90}"/>
              </a:ext>
            </a:extLst>
          </p:cNvPr>
          <p:cNvSpPr txBox="1"/>
          <p:nvPr/>
        </p:nvSpPr>
        <p:spPr>
          <a:xfrm>
            <a:off x="8533062" y="4716627"/>
            <a:ext cx="1554866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XMPP</a:t>
            </a:r>
            <a:endParaRPr lang="ru-RU" sz="1050" dirty="0"/>
          </a:p>
          <a:p>
            <a:r>
              <a:rPr lang="en-US" sz="1050" dirty="0"/>
              <a:t>server</a:t>
            </a:r>
            <a:endParaRPr lang="ru-RU" sz="1100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4D1D59A-FCCD-4F6D-984E-FCCFF67676A0}"/>
              </a:ext>
            </a:extLst>
          </p:cNvPr>
          <p:cNvSpPr/>
          <p:nvPr/>
        </p:nvSpPr>
        <p:spPr>
          <a:xfrm>
            <a:off x="4574322" y="2636554"/>
            <a:ext cx="1353410" cy="5079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Менеджер сеансов </a:t>
            </a:r>
          </a:p>
        </p:txBody>
      </p: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ACB1E0C1-D389-4735-83C0-777C34043B42}"/>
              </a:ext>
            </a:extLst>
          </p:cNvPr>
          <p:cNvCxnSpPr/>
          <p:nvPr/>
        </p:nvCxnSpPr>
        <p:spPr>
          <a:xfrm>
            <a:off x="5231338" y="3159901"/>
            <a:ext cx="743566" cy="14000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074830" y="1074592"/>
            <a:ext cx="4085370" cy="2900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7479" y="243068"/>
            <a:ext cx="973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Какой инструмент разработчика выбрать?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50" y="1422682"/>
            <a:ext cx="4114296" cy="2344621"/>
          </a:xfrm>
          <a:prstGeom prst="rect">
            <a:avLst/>
          </a:prstGeom>
        </p:spPr>
      </p:pic>
      <p:pic>
        <p:nvPicPr>
          <p:cNvPr id="7176" name="Picture 8" descr="https://medtechnika.lviv.ua/image/cache/catalog/HIRURGICHNI%20INSTRUMENTY/skalpel_16%D1%81%D0%BC-1200x12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14" y="3836696"/>
            <a:ext cx="2621665" cy="26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https://www.meme-arsenal.com/memes/c34477869cdb3c291dcfaf866d3bb6b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03" y="749771"/>
            <a:ext cx="2826835" cy="21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ourcodingclub.github.io/assets/img/hex/work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529" y="4072686"/>
            <a:ext cx="2566118" cy="21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84434" y="25559"/>
            <a:ext cx="671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Языки программирования</a:t>
            </a:r>
            <a:endParaRPr lang="ru-RU" sz="3600" b="1" dirty="0"/>
          </a:p>
        </p:txBody>
      </p:sp>
      <p:pic>
        <p:nvPicPr>
          <p:cNvPr id="8194" name="Picture 2" descr="https://img.pngio.com/c-sticker-c-plus-plus-png-528_5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0" y="1304530"/>
            <a:ext cx="1864971" cy="18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amo.githubusercontent.com/1880cfb79c07d027feb34210f3ea2feaa695f494cf435f4b0d230b2a2e4cf27b/68747470733a2f2f6469676974616c736b796e65742e72752f436f6e74656e742f496d616765732f546f6f6c732f632d73686172702e706e6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81" y="1995166"/>
            <a:ext cx="1514547" cy="17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www.tadviser.ru/images/3/36/Golang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71" y="11395347"/>
            <a:ext cx="890940" cy="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s://www.tadviser.ru/images/3/36/Golang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5" y="4886906"/>
            <a:ext cx="2936600" cy="11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s://img2.pngio.com/download-erlang-logo-in-svg-vector-or-png-file-format-logowine-erlang-png-3000_2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793" y="4392080"/>
            <a:ext cx="4226512" cy="28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s://i.pinimg.com/736x/98/0b/a0/980ba07956ccfdf81b5060b1795cdca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85" y="3270943"/>
            <a:ext cx="1184708" cy="16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539</Words>
  <Application>Microsoft Office PowerPoint</Application>
  <PresentationFormat>Широкоэкранный</PresentationFormat>
  <Paragraphs>170</Paragraphs>
  <Slides>26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Fira Sans</vt:lpstr>
      <vt:lpstr>Linux Libertine</vt:lpstr>
      <vt:lpstr>Times New Roman</vt:lpstr>
      <vt:lpstr>Тема Office</vt:lpstr>
      <vt:lpstr>Документ</vt:lpstr>
      <vt:lpstr>Пишем свой мессенджер на основе современных технологий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Архитектура XMPP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мессенджера на основе сервисов Google</dc:title>
  <dc:creator>Русаков Алексей</dc:creator>
  <cp:lastModifiedBy>user</cp:lastModifiedBy>
  <cp:revision>18</cp:revision>
  <dcterms:created xsi:type="dcterms:W3CDTF">2021-03-22T19:40:49Z</dcterms:created>
  <dcterms:modified xsi:type="dcterms:W3CDTF">2021-07-16T12:51:00Z</dcterms:modified>
</cp:coreProperties>
</file>